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7" r:id="rId2"/>
    <p:sldId id="274" r:id="rId3"/>
    <p:sldId id="283" r:id="rId4"/>
    <p:sldId id="261" r:id="rId5"/>
    <p:sldId id="279" r:id="rId6"/>
    <p:sldId id="260" r:id="rId7"/>
    <p:sldId id="281" r:id="rId8"/>
    <p:sldId id="280" r:id="rId9"/>
    <p:sldId id="269" r:id="rId10"/>
    <p:sldId id="284" r:id="rId11"/>
    <p:sldId id="285" r:id="rId12"/>
    <p:sldId id="258" r:id="rId13"/>
  </p:sldIdLst>
  <p:sldSz cx="9144000" cy="6858000" type="screen4x3"/>
  <p:notesSz cx="6858000" cy="9144000"/>
  <p:defaultTextStyle>
    <a:defPPr>
      <a:defRPr lang="ca-E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6600"/>
    <a:srgbClr val="00823B"/>
    <a:srgbClr val="25A2FF"/>
    <a:srgbClr val="99CCFF"/>
    <a:srgbClr val="9966FF"/>
    <a:srgbClr val="FFCCFF"/>
    <a:srgbClr val="33CC33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6D157B-8D3A-43AE-924C-F88B852535B5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603985885"/>
      </p:ext>
    </p:extLst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696779-B706-4B11-98AA-BC902706C71C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485656106"/>
      </p:ext>
    </p:extLst>
  </p:cSld>
  <p:clrMapOvr>
    <a:masterClrMapping/>
  </p:clrMapOvr>
  <p:transition spd="slow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EB74A7-2779-46F0-A9A9-8C8BE8F55B62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040813354"/>
      </p:ext>
    </p:extLst>
  </p:cSld>
  <p:clrMapOvr>
    <a:masterClrMapping/>
  </p:clrMapOvr>
  <p:transition spd="slow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F1B49-E38E-40F3-B25A-EEEEA1670FA2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4128856049"/>
      </p:ext>
    </p:extLst>
  </p:cSld>
  <p:clrMapOvr>
    <a:masterClrMapping/>
  </p:clrMapOvr>
  <p:transition spd="slow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153770-DED3-48EE-B41A-1CD7A75DE516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593557466"/>
      </p:ext>
    </p:extLst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3BC91-AFAF-484C-9E85-72D8FBB950E4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537969850"/>
      </p:ext>
    </p:extLst>
  </p:cSld>
  <p:clrMapOvr>
    <a:masterClrMapping/>
  </p:clrMapOvr>
  <p:transition spd="slow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20E1D-6B13-4300-8548-AD5F361B1850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476108270"/>
      </p:ext>
    </p:extLst>
  </p:cSld>
  <p:clrMapOvr>
    <a:masterClrMapping/>
  </p:clrMapOvr>
  <p:transition spd="slow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86E3A-541E-4B8F-A3BD-2704A446F9D9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890858164"/>
      </p:ext>
    </p:extLst>
  </p:cSld>
  <p:clrMapOvr>
    <a:masterClrMapping/>
  </p:clrMapOvr>
  <p:transition spd="slow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4984A7-64BD-4510-8EEC-2F8D07B34587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646517732"/>
      </p:ext>
    </p:extLst>
  </p:cSld>
  <p:clrMapOvr>
    <a:masterClrMapping/>
  </p:clrMapOvr>
  <p:transition spd="slow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19BA00-1DA2-4B04-AF57-5F3D53B68FEA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3209396680"/>
      </p:ext>
    </p:extLst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3C062-C38F-4FD5-AD91-AF2F9B4EF5F7}" type="slidenum">
              <a:rPr lang="ca-ES" altLang="es-ES"/>
              <a:pPr/>
              <a:t>‹Nº›</a:t>
            </a:fld>
            <a:endParaRPr lang="ca-ES" altLang="es-ES"/>
          </a:p>
        </p:txBody>
      </p:sp>
    </p:spTree>
    <p:extLst>
      <p:ext uri="{BB962C8B-B14F-4D97-AF65-F5344CB8AC3E}">
        <p14:creationId xmlns:p14="http://schemas.microsoft.com/office/powerpoint/2010/main" val="1586788302"/>
      </p:ext>
    </p:extLst>
  </p:cSld>
  <p:clrMapOvr>
    <a:masterClrMapping/>
  </p:clrMapOvr>
  <p:transition spd="slow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es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es-ES" smtClean="0"/>
              <a:t>Haga clic para modificar el estilo de texto del patrón</a:t>
            </a:r>
          </a:p>
          <a:p>
            <a:pPr lvl="1"/>
            <a:r>
              <a:rPr lang="ca-ES" altLang="es-ES" smtClean="0"/>
              <a:t>Segundo nivel</a:t>
            </a:r>
          </a:p>
          <a:p>
            <a:pPr lvl="2"/>
            <a:r>
              <a:rPr lang="ca-ES" altLang="es-ES" smtClean="0"/>
              <a:t>Tercer nivel</a:t>
            </a:r>
          </a:p>
          <a:p>
            <a:pPr lvl="3"/>
            <a:r>
              <a:rPr lang="ca-ES" altLang="es-ES" smtClean="0"/>
              <a:t>Cuarto nivel</a:t>
            </a:r>
          </a:p>
          <a:p>
            <a:pPr lvl="4"/>
            <a:r>
              <a:rPr lang="ca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C625D88-D12C-4A53-9ABA-7F60E9A4F54D}" type="slidenum">
              <a:rPr lang="ca-ES" altLang="es-ES"/>
              <a:pPr/>
              <a:t>‹Nº›</a:t>
            </a:fld>
            <a:endParaRPr lang="ca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6"/>
          <p:cNvSpPr>
            <a:spLocks noChangeArrowheads="1" noChangeShapeType="1" noTextEdit="1"/>
          </p:cNvSpPr>
          <p:nvPr/>
        </p:nvSpPr>
        <p:spPr bwMode="auto">
          <a:xfrm>
            <a:off x="611188" y="1412875"/>
            <a:ext cx="7921625" cy="136842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pPr algn="ctr"/>
            <a:r>
              <a:rPr lang="es-E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rgbClr val="996633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chemeClr val="tx1">
                      <a:alpha val="70000"/>
                    </a:schemeClr>
                  </a:outerShdw>
                </a:effectLst>
                <a:latin typeface="Arial Black" panose="020B0A04020102020204" pitchFamily="34" charset="0"/>
              </a:rPr>
              <a:t>LUGARES Y SÍMBOLOS</a:t>
            </a:r>
          </a:p>
        </p:txBody>
      </p:sp>
      <p:sp>
        <p:nvSpPr>
          <p:cNvPr id="13315" name="WordArt 7"/>
          <p:cNvSpPr>
            <a:spLocks noChangeArrowheads="1" noChangeShapeType="1" noTextEdit="1"/>
          </p:cNvSpPr>
          <p:nvPr/>
        </p:nvSpPr>
        <p:spPr bwMode="auto">
          <a:xfrm>
            <a:off x="1835150" y="3716338"/>
            <a:ext cx="5688013" cy="9874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28616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66"/>
              </a:contourClr>
            </a:sp3d>
          </a:bodyPr>
          <a:lstStyle/>
          <a:p>
            <a:pPr algn="ctr"/>
            <a:r>
              <a:rPr lang="es-E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rgbClr val="996633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DEL  ADVIENTO</a:t>
            </a:r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755650" y="6237288"/>
            <a:ext cx="208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ES" b="0"/>
              <a:t> </a:t>
            </a:r>
            <a:r>
              <a:rPr lang="es-ES" altLang="es-ES" sz="2000" b="0">
                <a:solidFill>
                  <a:schemeClr val="bg1"/>
                </a:solidFill>
                <a:latin typeface="Arial Narrow" panose="020B0606020202030204" pitchFamily="34" charset="0"/>
              </a:rPr>
              <a:t>Avance automático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23528" y="5733256"/>
            <a:ext cx="391806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" charset="0"/>
                <a:ea typeface="+mn-ea"/>
              </a:rPr>
              <a:t>Canción: Llegará la libertad</a:t>
            </a:r>
          </a:p>
        </p:txBody>
      </p:sp>
      <p:pic>
        <p:nvPicPr>
          <p:cNvPr id="2055" name="Picture 7" descr="http://1.bp.blogspot.com/-M1I24W46aQo/UptQ3I5lhoI/AAAAAAAAECE/3EWhnu3L0tQ/s1600/1-kerz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869160"/>
            <a:ext cx="2232248" cy="1675188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12000">
    <p:blinds/>
    <p:sndAc>
      <p:stSnd loop="1">
        <p:snd r:embed="rId3" name="espinosa-llegara_la_liberta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5157788"/>
            <a:ext cx="9144000" cy="170021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CC99FF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Times" charset="0"/>
              <a:ea typeface="+mn-ea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68313" y="5229225"/>
            <a:ext cx="8207375" cy="1384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ES" sz="2800" b="0">
                <a:solidFill>
                  <a:srgbClr val="CC66FF"/>
                </a:solidFill>
                <a:latin typeface="Arial Narrow" panose="020B0606020202030204" pitchFamily="34" charset="0"/>
              </a:rPr>
              <a:t>LA LUZ DEL PUEBLO QUE CAMINABA EN TINIEBLAS,</a:t>
            </a:r>
            <a:r>
              <a:rPr lang="es-ES" altLang="es-ES" sz="2800" b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que habitaba en tierras de sombras y se vio envuelto en la gran LUZ del alumbramiento del SEÑOR.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5795963" y="4149725"/>
            <a:ext cx="259238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s-ES" sz="36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Impact"/>
                <a:ea typeface="+mn-ea"/>
              </a:rPr>
              <a:t>      </a:t>
            </a:r>
          </a:p>
        </p:txBody>
      </p:sp>
      <p:pic>
        <p:nvPicPr>
          <p:cNvPr id="22533" name="9 Imagen" descr="P1120761 Nub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Oval 7"/>
          <p:cNvSpPr>
            <a:spLocks noChangeArrowheads="1"/>
          </p:cNvSpPr>
          <p:nvPr/>
        </p:nvSpPr>
        <p:spPr bwMode="auto">
          <a:xfrm>
            <a:off x="468313" y="333375"/>
            <a:ext cx="1152525" cy="1079500"/>
          </a:xfrm>
          <a:prstGeom prst="ellipse">
            <a:avLst/>
          </a:prstGeom>
          <a:solidFill>
            <a:srgbClr val="CC99FF">
              <a:alpha val="58038"/>
            </a:srgbClr>
          </a:solidFill>
          <a:ln w="57150" cmpd="thickThin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s-ES" altLang="es-ES">
              <a:solidFill>
                <a:srgbClr val="FFFF00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55650" y="476250"/>
            <a:ext cx="576263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4800" b="0" dirty="0">
                <a:solidFill>
                  <a:schemeClr val="bg1"/>
                </a:solidFill>
                <a:latin typeface="Times" charset="0"/>
                <a:ea typeface="+mn-ea"/>
              </a:rPr>
              <a:t>9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6289358" y="3573016"/>
            <a:ext cx="19812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kern="1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00"/>
                </a:solidFill>
                <a:latin typeface="Impact"/>
                <a:ea typeface="+mn-ea"/>
              </a:rPr>
              <a:t>LA  LUZ</a:t>
            </a:r>
          </a:p>
        </p:txBody>
      </p:sp>
    </p:spTree>
    <p:custDataLst>
      <p:tags r:id="rId1"/>
    </p:custDataLst>
  </p:cSld>
  <p:clrMapOvr>
    <a:masterClrMapping/>
  </p:clrMapOvr>
  <p:transition spd="slow" advTm="12899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50825" y="5157788"/>
            <a:ext cx="8642350" cy="15113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CC99FF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Times" charset="0"/>
              <a:ea typeface="+mn-ea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68313" y="5229225"/>
            <a:ext cx="8207375" cy="1384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ES" sz="2800" b="0">
                <a:solidFill>
                  <a:srgbClr val="CC66FF"/>
                </a:solidFill>
                <a:latin typeface="Arial Narrow" panose="020B0606020202030204" pitchFamily="34" charset="0"/>
              </a:rPr>
              <a:t>LA PAZ QUE ES EL DON DE LOS DONES DEL SEÑOR,</a:t>
            </a:r>
            <a:r>
              <a:rPr lang="es-ES" altLang="es-ES" sz="2800" b="0">
                <a:solidFill>
                  <a:schemeClr val="bg1"/>
                </a:solidFill>
                <a:latin typeface="Arial Narrow" panose="020B0606020202030204" pitchFamily="34" charset="0"/>
              </a:rPr>
              <a:t>       el anuncio y certeza de que QUIEN viene es el PRÍNCIPE de la PAZ. </a:t>
            </a:r>
          </a:p>
        </p:txBody>
      </p:sp>
      <p:pic>
        <p:nvPicPr>
          <p:cNvPr id="23556" name="9 Imagen" descr="P1100978La Paz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7993062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WordArt 9"/>
          <p:cNvSpPr>
            <a:spLocks noChangeArrowheads="1" noChangeShapeType="1" noTextEdit="1"/>
          </p:cNvSpPr>
          <p:nvPr/>
        </p:nvSpPr>
        <p:spPr bwMode="auto">
          <a:xfrm>
            <a:off x="4787900" y="4365625"/>
            <a:ext cx="288131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LA PAZ</a:t>
            </a:r>
          </a:p>
        </p:txBody>
      </p:sp>
      <p:sp>
        <p:nvSpPr>
          <p:cNvPr id="23558" name="Oval 7"/>
          <p:cNvSpPr>
            <a:spLocks noChangeArrowheads="1"/>
          </p:cNvSpPr>
          <p:nvPr/>
        </p:nvSpPr>
        <p:spPr bwMode="auto">
          <a:xfrm>
            <a:off x="684213" y="115888"/>
            <a:ext cx="1152525" cy="1079500"/>
          </a:xfrm>
          <a:prstGeom prst="ellipse">
            <a:avLst/>
          </a:prstGeom>
          <a:solidFill>
            <a:srgbClr val="25A2FF">
              <a:alpha val="58038"/>
            </a:srgbClr>
          </a:solidFill>
          <a:ln w="57150" cmpd="thickThin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s-ES" altLang="es-E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827088" y="188913"/>
            <a:ext cx="863600" cy="831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4800" b="0" dirty="0">
                <a:solidFill>
                  <a:schemeClr val="bg1"/>
                </a:solidFill>
                <a:latin typeface="Times" charset="0"/>
                <a:ea typeface="+mn-ea"/>
              </a:rPr>
              <a:t>10</a:t>
            </a:r>
          </a:p>
        </p:txBody>
      </p:sp>
    </p:spTree>
    <p:custDataLst>
      <p:tags r:id="rId1"/>
    </p:custDataLst>
  </p:cSld>
  <p:clrMapOvr>
    <a:masterClrMapping/>
  </p:clrMapOvr>
  <p:transition spd="slow" advTm="13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7"/>
          <p:cNvSpPr>
            <a:spLocks noChangeArrowheads="1"/>
          </p:cNvSpPr>
          <p:nvPr/>
        </p:nvSpPr>
        <p:spPr bwMode="auto">
          <a:xfrm>
            <a:off x="539750" y="620713"/>
            <a:ext cx="1152525" cy="10795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s-ES" altLang="es-ES"/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1835150" y="620713"/>
            <a:ext cx="5616575" cy="790575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s-ES" sz="3600" kern="10" spc="720">
                <a:ln w="9525">
                  <a:solidFill>
                    <a:srgbClr val="99CC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66990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TODOS ESTOS LUGARES Y SÍMBOLOS</a:t>
            </a:r>
          </a:p>
        </p:txBody>
      </p:sp>
      <p:sp>
        <p:nvSpPr>
          <p:cNvPr id="4108" name="WordArt 12"/>
          <p:cNvSpPr>
            <a:spLocks noChangeArrowheads="1" noChangeShapeType="1" noTextEdit="1"/>
          </p:cNvSpPr>
          <p:nvPr/>
        </p:nvSpPr>
        <p:spPr bwMode="auto">
          <a:xfrm>
            <a:off x="900113" y="1916113"/>
            <a:ext cx="734377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12700">
                  <a:solidFill>
                    <a:srgbClr val="99CC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CC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669900">
                      <a:alpha val="74997"/>
                    </a:srgbClr>
                  </a:outerShdw>
                </a:effectLst>
                <a:latin typeface="Arial Black" panose="020B0A04020102020204" pitchFamily="34" charset="0"/>
              </a:rPr>
              <a:t>CONDUCIRÁN</a:t>
            </a:r>
          </a:p>
        </p:txBody>
      </p:sp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>
            <a:off x="1547813" y="3429000"/>
            <a:ext cx="6408737" cy="2016125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s-ES" sz="3600" kern="10">
                <a:ln w="12700">
                  <a:solidFill>
                    <a:srgbClr val="99CC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CC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669900">
                      <a:alpha val="74997"/>
                    </a:srgbClr>
                  </a:outerShdw>
                </a:effectLst>
                <a:latin typeface="Arial Black" panose="020B0A04020102020204" pitchFamily="34" charset="0"/>
              </a:rPr>
              <a:t>AL PESEBRE DE BELÉN, LA GRAN REALIDAD</a:t>
            </a:r>
          </a:p>
          <a:p>
            <a:pPr algn="ctr"/>
            <a:r>
              <a:rPr lang="es-ES" sz="3600" kern="10">
                <a:ln w="12700">
                  <a:solidFill>
                    <a:srgbClr val="99CC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99CC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669900">
                      <a:alpha val="74997"/>
                    </a:srgbClr>
                  </a:outerShdw>
                </a:effectLst>
                <a:latin typeface="Arial Black" panose="020B0A04020102020204" pitchFamily="34" charset="0"/>
              </a:rPr>
              <a:t>Y LA GRAN METÁFORA DEL  ADVIENTO</a:t>
            </a:r>
          </a:p>
        </p:txBody>
      </p:sp>
      <p:sp>
        <p:nvSpPr>
          <p:cNvPr id="24582" name="7 CuadroTexto"/>
          <p:cNvSpPr txBox="1">
            <a:spLocks noChangeArrowheads="1"/>
          </p:cNvSpPr>
          <p:nvPr/>
        </p:nvSpPr>
        <p:spPr bwMode="auto">
          <a:xfrm>
            <a:off x="468313" y="5011738"/>
            <a:ext cx="34925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s-ES" altLang="es-ES" sz="1500">
              <a:solidFill>
                <a:srgbClr val="FFFF00"/>
              </a:solidFill>
            </a:endParaRPr>
          </a:p>
          <a:p>
            <a:r>
              <a:rPr lang="es-ES" altLang="es-ES" sz="1500">
                <a:solidFill>
                  <a:srgbClr val="FFFF00"/>
                </a:solidFill>
              </a:rPr>
              <a:t>A.A.L. (2015)</a:t>
            </a:r>
          </a:p>
          <a:p>
            <a:r>
              <a:rPr lang="es-ES" altLang="es-ES" sz="1500">
                <a:solidFill>
                  <a:srgbClr val="FFFF00"/>
                </a:solidFill>
              </a:rPr>
              <a:t>Los textos son de Jesús de las Heras Muela, director de ECCLESIA y de ECCLESIA Digital</a:t>
            </a:r>
          </a:p>
          <a:p>
            <a:endParaRPr lang="es-ES" altLang="es-ES" sz="1500">
              <a:solidFill>
                <a:srgbClr val="FFFF00"/>
              </a:solidFill>
            </a:endParaRPr>
          </a:p>
          <a:p>
            <a:endParaRPr lang="es-ES" altLang="es-ES"/>
          </a:p>
        </p:txBody>
      </p:sp>
      <p:sp>
        <p:nvSpPr>
          <p:cNvPr id="24583" name="8 CuadroTexto"/>
          <p:cNvSpPr txBox="1">
            <a:spLocks noChangeArrowheads="1"/>
          </p:cNvSpPr>
          <p:nvPr/>
        </p:nvSpPr>
        <p:spPr bwMode="auto">
          <a:xfrm>
            <a:off x="539750" y="6381750"/>
            <a:ext cx="2451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s-ES" altLang="es-E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Imágenes propias y de internet</a:t>
            </a:r>
          </a:p>
        </p:txBody>
      </p:sp>
      <p:pic>
        <p:nvPicPr>
          <p:cNvPr id="11" name="10 Imagen" descr="Niño Jesú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5157192"/>
            <a:ext cx="1787691" cy="1340768"/>
          </a:xfrm>
          <a:prstGeom prst="ellipse">
            <a:avLst/>
          </a:prstGeom>
        </p:spPr>
      </p:pic>
    </p:spTree>
    <p:custDataLst>
      <p:tags r:id="rId1"/>
    </p:custDataLst>
  </p:cSld>
  <p:clrMapOvr>
    <a:masterClrMapping/>
  </p:clrMapOvr>
  <p:transition spd="slow" advTm="19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 animBg="1"/>
      <p:bldP spid="4108" grpId="0" animBg="1"/>
      <p:bldP spid="410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50825" y="5084763"/>
            <a:ext cx="8642350" cy="1512887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FFCCFF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Symbol" pitchFamily="18" charset="2"/>
              <a:buNone/>
              <a:defRPr/>
            </a:pPr>
            <a:endParaRPr lang="es-ES" b="0">
              <a:latin typeface="Times" charset="0"/>
              <a:ea typeface="+mn-ea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95288" y="5229225"/>
            <a:ext cx="8497887" cy="138430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 typeface="Symbol" panose="05050102010706020507" pitchFamily="18" charset="2"/>
              <a:buNone/>
            </a:pPr>
            <a:r>
              <a:rPr lang="es-ES" altLang="es-ES" sz="2800" b="0">
                <a:solidFill>
                  <a:srgbClr val="CC66FF"/>
                </a:solidFill>
                <a:latin typeface="Arial Narrow" panose="020B0606020202030204" pitchFamily="34" charset="0"/>
              </a:rPr>
              <a:t>  El ámbito donde clama la voz del Señor a la conversión,</a:t>
            </a:r>
            <a:r>
              <a:rPr lang="es-ES" altLang="es-ES" sz="2800" b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                                                                              donde mejor escuchar sus designios, el lugar inhóspito que se convertirá en vergel.   </a:t>
            </a:r>
            <a:r>
              <a:rPr lang="es-ES" altLang="es-ES" b="0"/>
              <a:t> </a:t>
            </a:r>
          </a:p>
        </p:txBody>
      </p:sp>
      <p:sp>
        <p:nvSpPr>
          <p:cNvPr id="14340" name="Oval 9"/>
          <p:cNvSpPr>
            <a:spLocks noChangeArrowheads="1"/>
          </p:cNvSpPr>
          <p:nvPr/>
        </p:nvSpPr>
        <p:spPr bwMode="auto">
          <a:xfrm>
            <a:off x="684213" y="620713"/>
            <a:ext cx="914400" cy="838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s-ES" altLang="es-ES"/>
          </a:p>
        </p:txBody>
      </p:sp>
      <p:pic>
        <p:nvPicPr>
          <p:cNvPr id="14341" name="Picture 11" descr="http://abload.de/img/editor2013-09-0820-196gzz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8677275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Oval 15"/>
          <p:cNvSpPr>
            <a:spLocks noChangeArrowheads="1"/>
          </p:cNvSpPr>
          <p:nvPr/>
        </p:nvSpPr>
        <p:spPr bwMode="auto">
          <a:xfrm>
            <a:off x="684213" y="404813"/>
            <a:ext cx="1008062" cy="987425"/>
          </a:xfrm>
          <a:prstGeom prst="ellipse">
            <a:avLst/>
          </a:prstGeom>
          <a:solidFill>
            <a:srgbClr val="CC99FF">
              <a:alpha val="50980"/>
            </a:srgbClr>
          </a:solidFill>
          <a:ln w="76200" cmpd="tri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s-ES" altLang="es-ES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971550" y="476250"/>
            <a:ext cx="360363" cy="83185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ES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13" name="WordArt 19"/>
          <p:cNvSpPr>
            <a:spLocks noChangeArrowheads="1" noChangeShapeType="1" noTextEdit="1"/>
          </p:cNvSpPr>
          <p:nvPr/>
        </p:nvSpPr>
        <p:spPr bwMode="auto">
          <a:xfrm>
            <a:off x="6084168" y="4149080"/>
            <a:ext cx="2737694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3600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  <a:ea typeface="+mn-ea"/>
              </a:rPr>
              <a:t>EL DESIERTO</a:t>
            </a:r>
          </a:p>
        </p:txBody>
      </p:sp>
    </p:spTree>
    <p:custDataLst>
      <p:tags r:id="rId1"/>
    </p:custDataLst>
  </p:cSld>
  <p:clrMapOvr>
    <a:masterClrMapping/>
  </p:clrMapOvr>
  <p:transition spd="slow" advTm="13199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5157788"/>
            <a:ext cx="9036050" cy="158432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CCECFF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Times" charset="0"/>
              <a:ea typeface="+mn-ea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79388" y="5229225"/>
            <a:ext cx="8785225" cy="1446213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 typeface="Symbol" panose="05050102010706020507" pitchFamily="18" charset="2"/>
              <a:buNone/>
            </a:pPr>
            <a:r>
              <a:rPr lang="es-ES" altLang="es-ES" sz="2800" b="0">
                <a:solidFill>
                  <a:srgbClr val="FFFF00"/>
                </a:solidFill>
                <a:latin typeface="Arial Narrow" panose="020B0606020202030204" pitchFamily="34" charset="0"/>
              </a:rPr>
              <a:t>Signo por excelencia del Adviento, camino que lleva a Belén.</a:t>
            </a:r>
          </a:p>
          <a:p>
            <a:pPr algn="ctr">
              <a:spcBef>
                <a:spcPct val="50000"/>
              </a:spcBef>
              <a:buFont typeface="Symbol" panose="05050102010706020507" pitchFamily="18" charset="2"/>
              <a:buNone/>
            </a:pPr>
            <a:r>
              <a:rPr lang="es-ES" altLang="es-ES" b="0">
                <a:solidFill>
                  <a:srgbClr val="FFCC66"/>
                </a:solidFill>
                <a:latin typeface="Arial Narrow" panose="020B0606020202030204" pitchFamily="34" charset="0"/>
              </a:rPr>
              <a:t>Camino a recorrer y camino a preparar al Señor. Que lo torcido se enderece y lo escabroso se iguale. </a:t>
            </a:r>
          </a:p>
        </p:txBody>
      </p:sp>
      <p:pic>
        <p:nvPicPr>
          <p:cNvPr id="15364" name="7 Imagen" descr="P109006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5888"/>
            <a:ext cx="7129463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Oval 7"/>
          <p:cNvSpPr>
            <a:spLocks noChangeArrowheads="1"/>
          </p:cNvSpPr>
          <p:nvPr/>
        </p:nvSpPr>
        <p:spPr bwMode="auto">
          <a:xfrm>
            <a:off x="1116013" y="260350"/>
            <a:ext cx="936625" cy="863600"/>
          </a:xfrm>
          <a:prstGeom prst="ellipse">
            <a:avLst/>
          </a:prstGeom>
          <a:solidFill>
            <a:srgbClr val="CCFFFF">
              <a:alpha val="58823"/>
            </a:srgbClr>
          </a:solidFill>
          <a:ln w="76200" cmpd="tri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s-ES" altLang="es-E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331913" y="260350"/>
            <a:ext cx="5048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ES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11" name="WordArt 11"/>
          <p:cNvSpPr>
            <a:spLocks noChangeArrowheads="1" noChangeShapeType="1" noTextEdit="1"/>
          </p:cNvSpPr>
          <p:nvPr/>
        </p:nvSpPr>
        <p:spPr bwMode="auto">
          <a:xfrm>
            <a:off x="5508104" y="4509120"/>
            <a:ext cx="25209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3600" kern="10" dirty="0">
                <a:ln w="11430"/>
                <a:solidFill>
                  <a:srgbClr val="FFCC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  <a:ea typeface="+mn-ea"/>
              </a:rPr>
              <a:t>EL CAMINO</a:t>
            </a:r>
          </a:p>
        </p:txBody>
      </p:sp>
    </p:spTree>
    <p:custDataLst>
      <p:tags r:id="rId1"/>
    </p:custDataLst>
  </p:cSld>
  <p:clrMapOvr>
    <a:masterClrMapping/>
  </p:clrMapOvr>
  <p:transition spd="slow" advTm="12808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50825" y="4941888"/>
            <a:ext cx="8713788" cy="16557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FFCC99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Times" charset="0"/>
              <a:ea typeface="+mn-ea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0825" y="5157788"/>
            <a:ext cx="8496300" cy="1384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ES" sz="2800" b="0">
                <a:solidFill>
                  <a:srgbClr val="FFC000"/>
                </a:solidFill>
                <a:latin typeface="Arial Narrow" panose="020B0606020202030204" pitchFamily="34" charset="0"/>
              </a:rPr>
              <a:t>Símbolo del orgullo, la prepotencia, la vanidad y la “grandeza”             </a:t>
            </a:r>
            <a:r>
              <a:rPr lang="es-ES" altLang="es-ES" sz="2800" b="0">
                <a:solidFill>
                  <a:srgbClr val="FFFF00"/>
                </a:solidFill>
                <a:latin typeface="Arial Narrow" panose="020B0606020202030204" pitchFamily="34" charset="0"/>
              </a:rPr>
              <a:t>de nuestros cálculos  humanos que son precisos abajar para la llegada del SEÑOR.</a:t>
            </a:r>
            <a:r>
              <a:rPr lang="es-ES" altLang="es-ES" b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6388" name="Oval 6"/>
          <p:cNvSpPr>
            <a:spLocks noChangeArrowheads="1"/>
          </p:cNvSpPr>
          <p:nvPr/>
        </p:nvSpPr>
        <p:spPr bwMode="auto">
          <a:xfrm>
            <a:off x="755650" y="765175"/>
            <a:ext cx="936625" cy="863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s-ES" altLang="es-ES" b="0">
              <a:solidFill>
                <a:srgbClr val="FFCC66"/>
              </a:solidFill>
            </a:endParaRPr>
          </a:p>
        </p:txBody>
      </p:sp>
      <p:pic>
        <p:nvPicPr>
          <p:cNvPr id="16389" name="Picture 12" descr="http://1.bp.blogspot.com/-Bz8l1zvbIsY/VJd-XHdDiXI/AAAAAAAATTQ/Aq_wo-UlIMk/s1600/colinas-de-chololate-filipinas-h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713787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WordArt 11"/>
          <p:cNvSpPr>
            <a:spLocks noChangeArrowheads="1" noChangeShapeType="1" noTextEdit="1"/>
          </p:cNvSpPr>
          <p:nvPr/>
        </p:nvSpPr>
        <p:spPr bwMode="auto">
          <a:xfrm>
            <a:off x="6084888" y="4005263"/>
            <a:ext cx="25209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s-ES" sz="3600" kern="1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Impact"/>
                <a:ea typeface="+mn-ea"/>
              </a:rPr>
              <a:t>LA COLINA</a:t>
            </a:r>
          </a:p>
        </p:txBody>
      </p:sp>
      <p:sp>
        <p:nvSpPr>
          <p:cNvPr id="16391" name="Oval 8"/>
          <p:cNvSpPr>
            <a:spLocks noChangeArrowheads="1"/>
          </p:cNvSpPr>
          <p:nvPr/>
        </p:nvSpPr>
        <p:spPr bwMode="auto">
          <a:xfrm>
            <a:off x="827088" y="404813"/>
            <a:ext cx="1079500" cy="1008062"/>
          </a:xfrm>
          <a:prstGeom prst="ellipse">
            <a:avLst/>
          </a:prstGeom>
          <a:solidFill>
            <a:srgbClr val="FFCC66">
              <a:alpha val="59999"/>
            </a:srgbClr>
          </a:solidFill>
          <a:ln w="57150" cmpd="thickThin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s-ES" altLang="es-ES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16013" y="476250"/>
            <a:ext cx="43180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4800" b="0" dirty="0">
                <a:solidFill>
                  <a:schemeClr val="bg1"/>
                </a:solidFill>
                <a:latin typeface="Times" charset="0"/>
                <a:ea typeface="+mn-ea"/>
              </a:rPr>
              <a:t>3</a:t>
            </a:r>
          </a:p>
        </p:txBody>
      </p:sp>
    </p:spTree>
    <p:custDataLst>
      <p:tags r:id="rId1"/>
    </p:custDataLst>
  </p:cSld>
  <p:clrMapOvr>
    <a:masterClrMapping/>
  </p:clrMapOvr>
  <p:transition spd="slow" advTm="13029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50825" y="5157788"/>
            <a:ext cx="8642350" cy="158432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Times" charset="0"/>
              <a:ea typeface="+mn-ea"/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539750" y="5229225"/>
            <a:ext cx="8280400" cy="1508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ES" sz="2800" b="0">
                <a:solidFill>
                  <a:srgbClr val="808080"/>
                </a:solidFill>
                <a:latin typeface="Arial Narrow" panose="020B0606020202030204" pitchFamily="34" charset="0"/>
              </a:rPr>
              <a:t> </a:t>
            </a:r>
            <a:r>
              <a:rPr lang="es-ES" altLang="es-ES" sz="2800" b="0">
                <a:solidFill>
                  <a:srgbClr val="33CC33"/>
                </a:solidFill>
                <a:latin typeface="Arial Narrow" panose="020B0606020202030204" pitchFamily="34" charset="0"/>
              </a:rPr>
              <a:t>SÍMBOLO de nuestro esfuerzo por elevar la esperanza y mantener la confianza en el Señor. </a:t>
            </a:r>
          </a:p>
          <a:p>
            <a:pPr algn="ctr">
              <a:spcBef>
                <a:spcPct val="50000"/>
              </a:spcBef>
            </a:pPr>
            <a:r>
              <a:rPr lang="es-ES" altLang="es-ES" b="0">
                <a:solidFill>
                  <a:srgbClr val="FFFFCC"/>
                </a:solidFill>
                <a:latin typeface="Arial Narrow" panose="020B0606020202030204" pitchFamily="34" charset="0"/>
              </a:rPr>
              <a:t>¡Qué los valles se levanten para que puedan contemplar al Señor!</a:t>
            </a:r>
          </a:p>
        </p:txBody>
      </p:sp>
      <p:pic>
        <p:nvPicPr>
          <p:cNvPr id="17412" name="7 Imagen" descr="P1120728Vista hacia Argüébanes desde la ermita de San Migu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7691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5436096" y="4005064"/>
            <a:ext cx="24431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4800" kern="10" spc="300" dirty="0">
                <a:ln w="1143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Impact"/>
                <a:ea typeface="+mn-ea"/>
              </a:rPr>
              <a:t>EL VALLE</a:t>
            </a:r>
          </a:p>
        </p:txBody>
      </p:sp>
      <p:sp>
        <p:nvSpPr>
          <p:cNvPr id="17414" name="Oval 8"/>
          <p:cNvSpPr>
            <a:spLocks noChangeArrowheads="1"/>
          </p:cNvSpPr>
          <p:nvPr/>
        </p:nvSpPr>
        <p:spPr bwMode="auto">
          <a:xfrm>
            <a:off x="1403350" y="188913"/>
            <a:ext cx="1081088" cy="1008062"/>
          </a:xfrm>
          <a:prstGeom prst="ellipse">
            <a:avLst/>
          </a:prstGeom>
          <a:solidFill>
            <a:srgbClr val="C0C0C0">
              <a:alpha val="50980"/>
            </a:srgbClr>
          </a:solidFill>
          <a:ln w="76200" cmpd="tri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s-ES" altLang="es-ES">
              <a:solidFill>
                <a:srgbClr val="99CCFF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692275" y="260350"/>
            <a:ext cx="466725" cy="769938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ES" sz="440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</p:spTree>
    <p:custDataLst>
      <p:tags r:id="rId1"/>
    </p:custDataLst>
  </p:cSld>
  <p:clrMapOvr>
    <a:masterClrMapping/>
  </p:clrMapOvr>
  <p:transition spd="slow" advTm="12678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50825" y="5084763"/>
            <a:ext cx="8642350" cy="1512887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FFCC66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>
              <a:latin typeface="Times" charset="0"/>
              <a:ea typeface="+mn-ea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95288" y="5157788"/>
            <a:ext cx="8353425" cy="9540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50000"/>
              </a:spcBef>
              <a:buFont typeface="Symbol" panose="05050102010706020507" pitchFamily="18" charset="2"/>
              <a:buNone/>
            </a:pPr>
            <a:r>
              <a:rPr lang="es-ES" altLang="es-ES" sz="2800" b="0">
                <a:solidFill>
                  <a:srgbClr val="FFCC66"/>
                </a:solidFill>
                <a:latin typeface="Arial Narrow" panose="020B0606020202030204" pitchFamily="34" charset="0"/>
              </a:rPr>
              <a:t>        EL RENUEVO, EL VÁSTAGO, </a:t>
            </a:r>
            <a:r>
              <a:rPr lang="es-ES" altLang="es-ES" sz="2800" b="0">
                <a:solidFill>
                  <a:schemeClr val="bg1"/>
                </a:solidFill>
                <a:latin typeface="Arial Narrow" panose="020B0606020202030204" pitchFamily="34" charset="0"/>
              </a:rPr>
              <a:t>que florecerá de su raíz y sobre el que se posará  el Espíritu del Señor.</a:t>
            </a:r>
          </a:p>
        </p:txBody>
      </p:sp>
      <p:pic>
        <p:nvPicPr>
          <p:cNvPr id="18436" name="6 Imagen" descr="P1120934Renuevo de vi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-26988"/>
            <a:ext cx="7596188" cy="505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Oval 9"/>
          <p:cNvSpPr>
            <a:spLocks noChangeArrowheads="1"/>
          </p:cNvSpPr>
          <p:nvPr/>
        </p:nvSpPr>
        <p:spPr bwMode="auto">
          <a:xfrm>
            <a:off x="971550" y="476250"/>
            <a:ext cx="1152525" cy="1079500"/>
          </a:xfrm>
          <a:prstGeom prst="ellipse">
            <a:avLst/>
          </a:prstGeom>
          <a:solidFill>
            <a:srgbClr val="FFCC00">
              <a:alpha val="58823"/>
            </a:srgbClr>
          </a:solidFill>
          <a:ln w="57150" cmpd="thickThin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s-ES" altLang="es-E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258888" y="620713"/>
            <a:ext cx="576262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ES" sz="4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18439" name="WordArt 8"/>
          <p:cNvSpPr>
            <a:spLocks noChangeArrowheads="1" noChangeShapeType="1" noTextEdit="1"/>
          </p:cNvSpPr>
          <p:nvPr/>
        </p:nvSpPr>
        <p:spPr bwMode="auto">
          <a:xfrm>
            <a:off x="5148263" y="4221163"/>
            <a:ext cx="2881312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20320" dir="1799969" algn="tl" rotWithShape="0">
                    <a:srgbClr val="808080">
                      <a:alpha val="39998"/>
                    </a:srgbClr>
                  </a:outerShdw>
                </a:effectLst>
                <a:latin typeface="Impact" panose="020B0806030902050204" pitchFamily="34" charset="0"/>
              </a:rPr>
              <a:t>EL RENUEVO</a:t>
            </a:r>
          </a:p>
        </p:txBody>
      </p:sp>
    </p:spTree>
    <p:custDataLst>
      <p:tags r:id="rId1"/>
    </p:custDataLst>
  </p:cSld>
  <p:clrMapOvr>
    <a:masterClrMapping/>
  </p:clrMapOvr>
  <p:transition spd="slow" advTm="13279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79388" y="5200650"/>
            <a:ext cx="8785225" cy="165735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6699FF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Times" charset="0"/>
              <a:ea typeface="+mn-ea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07950" y="5157788"/>
            <a:ext cx="8748713" cy="15700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ES" b="0">
                <a:solidFill>
                  <a:schemeClr val="accent1"/>
                </a:solidFill>
                <a:latin typeface="Arial Narrow" panose="020B0606020202030204" pitchFamily="34" charset="0"/>
              </a:rPr>
              <a:t>DONDE HABITARÁN Y PACERÁN el lobo con el cordero, la pantera</a:t>
            </a:r>
          </a:p>
          <a:p>
            <a:pPr algn="ctr">
              <a:spcBef>
                <a:spcPct val="50000"/>
              </a:spcBef>
            </a:pPr>
            <a:r>
              <a:rPr lang="es-ES" altLang="es-ES" b="0">
                <a:solidFill>
                  <a:schemeClr val="accent1"/>
                </a:solidFill>
                <a:latin typeface="Arial Narrow" panose="020B0606020202030204" pitchFamily="34" charset="0"/>
              </a:rPr>
              <a:t>con el cabrito, el novillo y el león, mientras los pastoreará</a:t>
            </a:r>
          </a:p>
          <a:p>
            <a:pPr algn="ctr">
              <a:spcBef>
                <a:spcPct val="50000"/>
              </a:spcBef>
            </a:pPr>
            <a:r>
              <a:rPr lang="es-ES" altLang="es-ES" b="0">
                <a:solidFill>
                  <a:schemeClr val="accent1"/>
                </a:solidFill>
                <a:latin typeface="Arial Narrow" panose="020B0606020202030204" pitchFamily="34" charset="0"/>
              </a:rPr>
              <a:t>un muchacho pequeño.</a:t>
            </a:r>
            <a:endParaRPr lang="es-ES" altLang="es-ES" b="0">
              <a:solidFill>
                <a:schemeClr val="accent1"/>
              </a:solidFill>
            </a:endParaRPr>
          </a:p>
        </p:txBody>
      </p:sp>
      <p:sp>
        <p:nvSpPr>
          <p:cNvPr id="19460" name="AutoShape 11" descr="Resultado de imagen de pradera"/>
          <p:cNvSpPr>
            <a:spLocks noChangeAspect="1" noChangeArrowheads="1"/>
          </p:cNvSpPr>
          <p:nvPr/>
        </p:nvSpPr>
        <p:spPr bwMode="auto">
          <a:xfrm>
            <a:off x="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s-ES" altLang="es-ES"/>
          </a:p>
        </p:txBody>
      </p:sp>
      <p:sp>
        <p:nvSpPr>
          <p:cNvPr id="19461" name="AutoShape 13" descr="Resultado de imagen de pradera"/>
          <p:cNvSpPr>
            <a:spLocks noChangeAspect="1" noChangeArrowheads="1"/>
          </p:cNvSpPr>
          <p:nvPr/>
        </p:nvSpPr>
        <p:spPr bwMode="auto">
          <a:xfrm>
            <a:off x="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s-ES" altLang="es-ES"/>
          </a:p>
        </p:txBody>
      </p:sp>
      <p:pic>
        <p:nvPicPr>
          <p:cNvPr id="19462" name="9 Imagen" descr="05.-Campo con Crepis biennnis (Herrera) (Cerca de la autovía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7272337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WordArt 11"/>
          <p:cNvSpPr>
            <a:spLocks noChangeArrowheads="1" noChangeShapeType="1" noTextEdit="1"/>
          </p:cNvSpPr>
          <p:nvPr/>
        </p:nvSpPr>
        <p:spPr bwMode="auto">
          <a:xfrm>
            <a:off x="5292725" y="3860800"/>
            <a:ext cx="25209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0000" dir="5400000" algn="tl" rotWithShape="0">
                    <a:srgbClr val="808080">
                      <a:alpha val="32999"/>
                    </a:srgbClr>
                  </a:outerShdw>
                </a:effectLst>
                <a:latin typeface="Impact" panose="020B0806030902050204" pitchFamily="34" charset="0"/>
              </a:rPr>
              <a:t>LA PRADERA</a:t>
            </a:r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900113" y="333375"/>
            <a:ext cx="1152525" cy="1079500"/>
          </a:xfrm>
          <a:prstGeom prst="ellipse">
            <a:avLst/>
          </a:prstGeom>
          <a:solidFill>
            <a:srgbClr val="25A2FF">
              <a:alpha val="59999"/>
            </a:srgbClr>
          </a:solidFill>
          <a:ln w="57150" cmpd="thickThin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s-ES" altLang="es-ES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87450" y="404813"/>
            <a:ext cx="4318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ES" sz="4800"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</a:p>
        </p:txBody>
      </p:sp>
    </p:spTree>
    <p:custDataLst>
      <p:tags r:id="rId1"/>
    </p:custDataLst>
  </p:cSld>
  <p:clrMapOvr>
    <a:masterClrMapping/>
  </p:clrMapOvr>
  <p:transition spd="slow" advTm="12758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50825" y="5157788"/>
            <a:ext cx="8642350" cy="15113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FFFF66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Times" charset="0"/>
              <a:ea typeface="+mn-ea"/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84213" y="5229225"/>
            <a:ext cx="7921625" cy="1384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ES" sz="2800" b="0">
                <a:solidFill>
                  <a:srgbClr val="FFFF99"/>
                </a:solidFill>
                <a:latin typeface="Arial Narrow" panose="020B0606020202030204" pitchFamily="34" charset="0"/>
              </a:rPr>
              <a:t>EN EL SILENCIO de la noche siempre se manifestó DIOS.</a:t>
            </a:r>
            <a:r>
              <a:rPr lang="es-ES" altLang="es-ES" sz="2800" b="0">
                <a:solidFill>
                  <a:schemeClr val="bg1"/>
                </a:solidFill>
                <a:latin typeface="Arial Narrow" panose="020B0606020202030204" pitchFamily="34" charset="0"/>
              </a:rPr>
              <a:t>              En el silencio de la noche resonó para siempre la Palabra de Dios hecha carne.</a:t>
            </a:r>
          </a:p>
        </p:txBody>
      </p:sp>
      <p:pic>
        <p:nvPicPr>
          <p:cNvPr id="20484" name="10 Imagen" descr="01.-Es una lagun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0963"/>
            <a:ext cx="7339012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WordArt 6"/>
          <p:cNvSpPr>
            <a:spLocks noChangeArrowheads="1" noChangeShapeType="1" noTextEdit="1"/>
          </p:cNvSpPr>
          <p:nvPr/>
        </p:nvSpPr>
        <p:spPr bwMode="auto">
          <a:xfrm>
            <a:off x="5364163" y="4221163"/>
            <a:ext cx="25209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EL SILENCIO</a:t>
            </a:r>
          </a:p>
        </p:txBody>
      </p:sp>
      <p:sp>
        <p:nvSpPr>
          <p:cNvPr id="20486" name="Oval 7"/>
          <p:cNvSpPr>
            <a:spLocks noChangeArrowheads="1"/>
          </p:cNvSpPr>
          <p:nvPr/>
        </p:nvSpPr>
        <p:spPr bwMode="auto">
          <a:xfrm>
            <a:off x="1042988" y="333375"/>
            <a:ext cx="1152525" cy="1079500"/>
          </a:xfrm>
          <a:prstGeom prst="ellipse">
            <a:avLst/>
          </a:prstGeom>
          <a:solidFill>
            <a:srgbClr val="FFFF99">
              <a:alpha val="58823"/>
            </a:srgbClr>
          </a:solidFill>
          <a:ln w="57150" cmpd="thickThin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s-ES" altLang="es-E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331913" y="404813"/>
            <a:ext cx="576262" cy="831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4800" dirty="0">
                <a:solidFill>
                  <a:srgbClr val="336600"/>
                </a:solidFill>
                <a:latin typeface="Times" charset="0"/>
                <a:ea typeface="+mn-ea"/>
              </a:rPr>
              <a:t>7</a:t>
            </a:r>
          </a:p>
        </p:txBody>
      </p:sp>
    </p:spTree>
    <p:custDataLst>
      <p:tags r:id="rId1"/>
    </p:custDataLst>
  </p:cSld>
  <p:clrMapOvr>
    <a:masterClrMapping/>
  </p:clrMapOvr>
  <p:transition spd="slow" advTm="13851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50825" y="5157788"/>
            <a:ext cx="8642350" cy="15113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CC99FF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Times" charset="0"/>
              <a:ea typeface="+mn-ea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68313" y="5229225"/>
            <a:ext cx="8207375" cy="1384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ES" sz="2800" b="0">
                <a:solidFill>
                  <a:srgbClr val="CC66FF"/>
                </a:solidFill>
                <a:latin typeface="Arial Narrow" panose="020B0606020202030204" pitchFamily="34" charset="0"/>
              </a:rPr>
              <a:t>SENTIMIENTO HONDO DE ALEGRÍA, </a:t>
            </a:r>
            <a:r>
              <a:rPr lang="es-ES" altLang="es-ES" sz="2800" b="0">
                <a:solidFill>
                  <a:schemeClr val="bg1"/>
                </a:solidFill>
                <a:latin typeface="Arial Narrow" panose="020B0606020202030204" pitchFamily="34" charset="0"/>
              </a:rPr>
              <a:t>el gozo por el Señor que viene, por el Dios que se acerca. El gozo y la alegría “como gozan al segar”.</a:t>
            </a:r>
          </a:p>
        </p:txBody>
      </p:sp>
      <p:pic>
        <p:nvPicPr>
          <p:cNvPr id="21508" name="6 Imagen" descr="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7632700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WordArt 9"/>
          <p:cNvSpPr>
            <a:spLocks noChangeArrowheads="1" noChangeShapeType="1" noTextEdit="1"/>
          </p:cNvSpPr>
          <p:nvPr/>
        </p:nvSpPr>
        <p:spPr bwMode="auto">
          <a:xfrm>
            <a:off x="4859338" y="4365625"/>
            <a:ext cx="2881312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EL GOZO</a:t>
            </a:r>
          </a:p>
        </p:txBody>
      </p:sp>
      <p:sp>
        <p:nvSpPr>
          <p:cNvPr id="21510" name="Oval 7"/>
          <p:cNvSpPr>
            <a:spLocks noChangeArrowheads="1"/>
          </p:cNvSpPr>
          <p:nvPr/>
        </p:nvSpPr>
        <p:spPr bwMode="auto">
          <a:xfrm>
            <a:off x="1258888" y="115888"/>
            <a:ext cx="1152525" cy="1079500"/>
          </a:xfrm>
          <a:prstGeom prst="ellipse">
            <a:avLst/>
          </a:prstGeom>
          <a:solidFill>
            <a:srgbClr val="33CC33">
              <a:alpha val="58038"/>
            </a:srgbClr>
          </a:solidFill>
          <a:ln w="57150" cmpd="thickThin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s-ES" altLang="es-E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547813" y="260350"/>
            <a:ext cx="504825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s-ES" sz="4800" b="0" dirty="0">
                <a:solidFill>
                  <a:schemeClr val="bg1"/>
                </a:solidFill>
                <a:latin typeface="Times" charset="0"/>
                <a:ea typeface="+mn-ea"/>
              </a:rPr>
              <a:t>8</a:t>
            </a:r>
          </a:p>
        </p:txBody>
      </p:sp>
    </p:spTree>
    <p:custDataLst>
      <p:tags r:id="rId1"/>
    </p:custDataLst>
  </p:cSld>
  <p:clrMapOvr>
    <a:masterClrMapping/>
  </p:clrMapOvr>
  <p:transition spd="slow" advTm="12899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2|2.5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7"/>
</p:tagLst>
</file>

<file path=ppt/theme/theme1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375</Words>
  <Application>Microsoft Office PowerPoint</Application>
  <PresentationFormat>Presentación en pantalla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Times</vt:lpstr>
      <vt:lpstr>MS PGothic</vt:lpstr>
      <vt:lpstr>Arial</vt:lpstr>
      <vt:lpstr>Calibri</vt:lpstr>
      <vt:lpstr>Arial Narrow</vt:lpstr>
      <vt:lpstr>Symbol</vt:lpstr>
      <vt:lpstr>En blanco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Salmo 16</dc:title>
  <dc:subject>32 T O -C-</dc:subject>
  <dc:creator>Glezal GLEZAL</dc:creator>
  <cp:lastModifiedBy>Glezal GLEZAL</cp:lastModifiedBy>
  <cp:revision>78</cp:revision>
  <dcterms:created xsi:type="dcterms:W3CDTF">2004-10-26T07:41:25Z</dcterms:created>
  <dcterms:modified xsi:type="dcterms:W3CDTF">2015-12-04T08:46:48Z</dcterms:modified>
</cp:coreProperties>
</file>